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59" r:id="rId3"/>
    <p:sldId id="260" r:id="rId4"/>
    <p:sldId id="262" r:id="rId5"/>
    <p:sldId id="276" r:id="rId6"/>
    <p:sldId id="277" r:id="rId7"/>
    <p:sldId id="264" r:id="rId8"/>
    <p:sldId id="280" r:id="rId9"/>
    <p:sldId id="281" r:id="rId10"/>
    <p:sldId id="282" r:id="rId11"/>
    <p:sldId id="286" r:id="rId12"/>
    <p:sldId id="265" r:id="rId13"/>
    <p:sldId id="266" r:id="rId14"/>
    <p:sldId id="283" r:id="rId15"/>
    <p:sldId id="284" r:id="rId16"/>
    <p:sldId id="285" r:id="rId17"/>
    <p:sldId id="279" r:id="rId18"/>
    <p:sldId id="267" r:id="rId19"/>
  </p:sldIdLst>
  <p:sldSz cx="9144000" cy="6858000" type="screen4x3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43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E7110AD5-B898-4FE3-92FE-DD69B9EA3F9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4CC193F4-377B-4982-90D8-67D21239C8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21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419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17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E211-BEB2-48D5-8966-407ED39E2E6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741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E211-BEB2-48D5-8966-407ED39E2E6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7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E211-BEB2-48D5-8966-407ED39E2E6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68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34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2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29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7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54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E211-BEB2-48D5-8966-407ED39E2E6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2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E211-BEB2-48D5-8966-407ED39E2E6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406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E211-BEB2-48D5-8966-407ED39E2E6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14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193F4-377B-4982-90D8-67D21239C84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13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5DFD-494D-47A9-B796-5EB118E183D5}" type="datetimeFigureOut">
              <a:rPr lang="en-GB" smtClean="0"/>
              <a:pPr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BE10-089C-45D9-A358-DA0012897C8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InoutHWPS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57607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826768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Surface Textures</a:t>
            </a:r>
          </a:p>
          <a:p>
            <a:pPr>
              <a:buNone/>
            </a:pPr>
            <a:r>
              <a:rPr lang="en-GB" sz="2000" b="1" dirty="0"/>
              <a:t>                         </a:t>
            </a:r>
            <a:endParaRPr lang="en-GB" sz="2000" b="1" u="sng" dirty="0"/>
          </a:p>
          <a:p>
            <a:pPr>
              <a:buNone/>
            </a:pPr>
            <a:r>
              <a:rPr lang="en-GB" sz="2000" b="1" dirty="0"/>
              <a:t>Boyle Family</a:t>
            </a:r>
          </a:p>
          <a:p>
            <a:pPr>
              <a:buNone/>
            </a:pPr>
            <a:r>
              <a:rPr lang="en-GB" sz="2000" b="1" dirty="0"/>
              <a:t>Van Gogh</a:t>
            </a:r>
          </a:p>
          <a:p>
            <a:pPr>
              <a:buNone/>
            </a:pPr>
            <a:r>
              <a:rPr lang="en-GB" sz="2000" b="1" dirty="0"/>
              <a:t>Monet</a:t>
            </a:r>
          </a:p>
          <a:p>
            <a:pPr>
              <a:buNone/>
            </a:pPr>
            <a:r>
              <a:rPr lang="en-GB" sz="2000" b="1" dirty="0"/>
              <a:t>Andy Goldsworthy (Land Art)</a:t>
            </a:r>
          </a:p>
          <a:p>
            <a:pPr>
              <a:buNone/>
            </a:pPr>
            <a:r>
              <a:rPr lang="en-GB" sz="2000" b="1" dirty="0"/>
              <a:t>Julian Schnabel</a:t>
            </a:r>
          </a:p>
          <a:p>
            <a:pPr>
              <a:buNone/>
            </a:pPr>
            <a:r>
              <a:rPr lang="en-GB" sz="2000" b="1" dirty="0"/>
              <a:t>Pierre Bonnard</a:t>
            </a:r>
          </a:p>
          <a:p>
            <a:pPr>
              <a:buNone/>
            </a:pPr>
            <a:r>
              <a:rPr lang="en-GB" sz="2000" b="1" dirty="0"/>
              <a:t>Barbara Hepworth (sculptor)</a:t>
            </a:r>
          </a:p>
          <a:p>
            <a:pPr>
              <a:buNone/>
            </a:pPr>
            <a:r>
              <a:rPr lang="en-GB" sz="2000" b="1" dirty="0"/>
              <a:t>Turner</a:t>
            </a:r>
          </a:p>
          <a:p>
            <a:pPr>
              <a:buNone/>
            </a:pPr>
            <a:r>
              <a:rPr lang="en-GB" sz="2000" b="1" dirty="0"/>
              <a:t>Antonio </a:t>
            </a:r>
            <a:r>
              <a:rPr lang="en-GB" sz="2000" b="1" dirty="0" err="1"/>
              <a:t>Tapies</a:t>
            </a:r>
            <a:r>
              <a:rPr lang="en-GB" sz="2000" b="1" dirty="0"/>
              <a:t> (abstract)</a:t>
            </a:r>
          </a:p>
          <a:p>
            <a:pPr>
              <a:buNone/>
            </a:pPr>
            <a:r>
              <a:rPr lang="en-GB" sz="2000" b="1" dirty="0" err="1"/>
              <a:t>Anslem</a:t>
            </a:r>
            <a:r>
              <a:rPr lang="en-GB" sz="2000" b="1" dirty="0"/>
              <a:t> Kiefer</a:t>
            </a:r>
          </a:p>
          <a:p>
            <a:pPr>
              <a:buNone/>
            </a:pPr>
            <a:r>
              <a:rPr lang="en-GB" sz="2000" b="1" dirty="0"/>
              <a:t>Jiang </a:t>
            </a:r>
            <a:r>
              <a:rPr lang="en-GB" sz="2000" b="1" dirty="0" err="1"/>
              <a:t>Pengvi</a:t>
            </a:r>
            <a:r>
              <a:rPr lang="en-GB" sz="2000" b="1" dirty="0"/>
              <a:t> (installation)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402832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Places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/>
              <a:t>Grayson Perry</a:t>
            </a:r>
          </a:p>
          <a:p>
            <a:pPr>
              <a:buNone/>
            </a:pPr>
            <a:r>
              <a:rPr lang="en-GB" sz="2000" b="1" dirty="0"/>
              <a:t>Andrew Wyeth</a:t>
            </a:r>
          </a:p>
          <a:p>
            <a:pPr>
              <a:buNone/>
            </a:pPr>
            <a:r>
              <a:rPr lang="en-GB" sz="2000" b="1" dirty="0"/>
              <a:t>Ando Hiroshige</a:t>
            </a:r>
          </a:p>
          <a:p>
            <a:pPr>
              <a:buNone/>
            </a:pPr>
            <a:r>
              <a:rPr lang="en-GB" sz="2000" b="1" dirty="0"/>
              <a:t>Atkinson </a:t>
            </a:r>
            <a:r>
              <a:rPr lang="en-GB" sz="2000" b="1" dirty="0" err="1"/>
              <a:t>Grimshaw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Andre Derain</a:t>
            </a:r>
          </a:p>
          <a:p>
            <a:pPr>
              <a:buNone/>
            </a:pPr>
            <a:r>
              <a:rPr lang="en-GB" sz="2000" b="1" dirty="0"/>
              <a:t>Paul Nash</a:t>
            </a:r>
          </a:p>
          <a:p>
            <a:pPr>
              <a:buNone/>
            </a:pPr>
            <a:r>
              <a:rPr lang="en-GB" sz="2000" b="1" dirty="0"/>
              <a:t>George Shaw</a:t>
            </a:r>
          </a:p>
        </p:txBody>
      </p:sp>
    </p:spTree>
    <p:extLst>
      <p:ext uri="{BB962C8B-B14F-4D97-AF65-F5344CB8AC3E}">
        <p14:creationId xmlns:p14="http://schemas.microsoft.com/office/powerpoint/2010/main" val="28565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3240360" cy="1008112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b="1" u="sng" dirty="0"/>
              <a:t>Task Five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6315" y="274638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AO1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824536" cy="5256584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300" b="1" dirty="0"/>
          </a:p>
          <a:p>
            <a:pPr marL="0" indent="0">
              <a:buNone/>
            </a:pPr>
            <a:r>
              <a:rPr lang="en-GB" sz="2400" b="1" dirty="0"/>
              <a:t>Create a </a:t>
            </a:r>
            <a:r>
              <a:rPr lang="en-GB" sz="2400" b="1" u="sng" dirty="0"/>
              <a:t>transcription</a:t>
            </a:r>
            <a:r>
              <a:rPr lang="en-GB" sz="2400" b="1" dirty="0"/>
              <a:t> of a piece of artwork created by one of the artists you researched for Task 4.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Decide the </a:t>
            </a:r>
            <a:r>
              <a:rPr lang="en-GB" sz="2400" b="1" u="sng" dirty="0"/>
              <a:t>appropriate media</a:t>
            </a:r>
            <a:r>
              <a:rPr lang="en-GB" sz="2400" b="1" dirty="0"/>
              <a:t> to use for your transcription.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This study should fill one page </a:t>
            </a:r>
          </a:p>
          <a:p>
            <a:pPr marL="0" indent="0">
              <a:buNone/>
            </a:pPr>
            <a:r>
              <a:rPr lang="en-GB" sz="2400" b="1" dirty="0"/>
              <a:t>in your sketchbook.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Include a few sentences </a:t>
            </a:r>
            <a:r>
              <a:rPr lang="en-GB" sz="2400" b="1" u="sng" dirty="0"/>
              <a:t>explaining</a:t>
            </a:r>
            <a:r>
              <a:rPr lang="en-GB" sz="2400" b="1" dirty="0"/>
              <a:t> </a:t>
            </a:r>
          </a:p>
          <a:p>
            <a:pPr marL="0" indent="0">
              <a:buNone/>
            </a:pPr>
            <a:r>
              <a:rPr lang="en-GB" sz="2400" b="1" dirty="0"/>
              <a:t>whose work you have transcribed </a:t>
            </a:r>
          </a:p>
          <a:p>
            <a:pPr marL="0" indent="0">
              <a:buNone/>
            </a:pPr>
            <a:r>
              <a:rPr lang="en-GB" sz="2400" b="1" dirty="0"/>
              <a:t>and </a:t>
            </a:r>
            <a:r>
              <a:rPr lang="en-GB" sz="2400" b="1" u="sng" dirty="0"/>
              <a:t>why</a:t>
            </a:r>
            <a:r>
              <a:rPr lang="en-GB" sz="2400" b="1" dirty="0"/>
              <a:t> you chose that piece.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u="sng" dirty="0"/>
              <a:t>Print</a:t>
            </a:r>
            <a:r>
              <a:rPr lang="en-GB" sz="2400" b="1" dirty="0"/>
              <a:t> off a copy of the artwork you </a:t>
            </a:r>
          </a:p>
          <a:p>
            <a:pPr marL="0" indent="0">
              <a:buNone/>
            </a:pPr>
            <a:r>
              <a:rPr lang="en-GB" sz="2400" b="1" dirty="0"/>
              <a:t>have transcribed and stick this in your sketchbook as a reference.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521342" cy="2726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4945113" cy="27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2120" y="3645024"/>
            <a:ext cx="1944216" cy="216024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0" idx="2"/>
          </p:cNvCxnSpPr>
          <p:nvPr/>
        </p:nvCxnSpPr>
        <p:spPr>
          <a:xfrm flipH="1" flipV="1">
            <a:off x="6624228" y="5805264"/>
            <a:ext cx="3600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0112" y="6021288"/>
            <a:ext cx="31683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could transcribe a section rather than the whole piece.</a:t>
            </a:r>
          </a:p>
        </p:txBody>
      </p:sp>
    </p:spTree>
    <p:extLst>
      <p:ext uri="{BB962C8B-B14F-4D97-AF65-F5344CB8AC3E}">
        <p14:creationId xmlns:p14="http://schemas.microsoft.com/office/powerpoint/2010/main" val="2217429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2664296" cy="1143000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Six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6876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u="sng" dirty="0"/>
              <a:t>Fill</a:t>
            </a:r>
            <a:r>
              <a:rPr lang="en-GB" sz="2400" b="1" dirty="0"/>
              <a:t> a page with 4 possible </a:t>
            </a:r>
            <a:r>
              <a:rPr lang="en-GB" sz="2400" b="1" u="sng" dirty="0"/>
              <a:t>designs</a:t>
            </a:r>
            <a:r>
              <a:rPr lang="en-GB" sz="2400" b="1" dirty="0"/>
              <a:t> for the first final study. </a:t>
            </a:r>
            <a:r>
              <a:rPr lang="en-GB" sz="1800" b="1" dirty="0"/>
              <a:t>Work from observation, homework tasks and photographs. </a:t>
            </a: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000" b="1" dirty="0"/>
              <a:t>Look at your class work and think about your </a:t>
            </a:r>
            <a:r>
              <a:rPr lang="en-GB" sz="2000" b="1" u="sng" dirty="0"/>
              <a:t>best compositions</a:t>
            </a:r>
            <a:r>
              <a:rPr lang="en-GB" sz="2000" b="1" dirty="0"/>
              <a:t>.</a:t>
            </a:r>
          </a:p>
          <a:p>
            <a:pPr>
              <a:buNone/>
            </a:pPr>
            <a:r>
              <a:rPr lang="en-GB" sz="2000" b="1" dirty="0"/>
              <a:t>Take more photographs of possible ideas.</a:t>
            </a:r>
          </a:p>
        </p:txBody>
      </p:sp>
      <p:pic>
        <p:nvPicPr>
          <p:cNvPr id="5" name="Picture 4" descr="comp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941168"/>
            <a:ext cx="2286000" cy="1714500"/>
          </a:xfrm>
          <a:prstGeom prst="rect">
            <a:avLst/>
          </a:prstGeom>
        </p:spPr>
      </p:pic>
      <p:pic>
        <p:nvPicPr>
          <p:cNvPr id="6" name="Picture 5" descr="comp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933056"/>
            <a:ext cx="2523542" cy="2714365"/>
          </a:xfrm>
          <a:prstGeom prst="rect">
            <a:avLst/>
          </a:prstGeom>
        </p:spPr>
      </p:pic>
      <p:pic>
        <p:nvPicPr>
          <p:cNvPr id="7" name="Picture 6" descr="comp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2384588" cy="2564904"/>
          </a:xfrm>
          <a:prstGeom prst="rect">
            <a:avLst/>
          </a:prstGeom>
        </p:spPr>
      </p:pic>
      <p:pic>
        <p:nvPicPr>
          <p:cNvPr id="8" name="Picture 7" descr="comp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08920"/>
            <a:ext cx="1969444" cy="2636912"/>
          </a:xfrm>
          <a:prstGeom prst="rect">
            <a:avLst/>
          </a:prstGeom>
        </p:spPr>
      </p:pic>
      <p:pic>
        <p:nvPicPr>
          <p:cNvPr id="9" name="Picture 8" descr="still-life-shoe-sketch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6"/>
            <a:ext cx="1705711" cy="1648522"/>
          </a:xfrm>
          <a:prstGeom prst="rect">
            <a:avLst/>
          </a:prstGeom>
        </p:spPr>
      </p:pic>
      <p:pic>
        <p:nvPicPr>
          <p:cNvPr id="10" name="Picture 9" descr="comp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1512168" cy="136215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464152" y="285916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AO3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616" y="263360"/>
            <a:ext cx="3312368" cy="1143000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Seven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19178"/>
            <a:ext cx="4244280" cy="1281500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4000" b="1" u="sng" dirty="0"/>
              <a:t>In-depth written study of your chosen artist, linking to your final design(2D or 3D).</a:t>
            </a:r>
            <a:endParaRPr lang="en-GB" sz="4000" dirty="0"/>
          </a:p>
          <a:p>
            <a:pPr>
              <a:buNone/>
            </a:pPr>
            <a:endParaRPr lang="en-GB" sz="2400" b="1" dirty="0"/>
          </a:p>
        </p:txBody>
      </p:sp>
      <p:pic>
        <p:nvPicPr>
          <p:cNvPr id="13" name="Picture 12" descr="2611803802_f89ab07a3d_1242284609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3"/>
            <a:ext cx="1481924" cy="151216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36315" y="274638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AO1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495800" y="1583732"/>
            <a:ext cx="462530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u="sng" dirty="0"/>
              <a:t>Produce a written study on an artist who links and has connections with your ideas and  final composition.</a:t>
            </a:r>
          </a:p>
          <a:p>
            <a:endParaRPr lang="en-GB" sz="1300" b="1" dirty="0"/>
          </a:p>
          <a:p>
            <a:r>
              <a:rPr lang="en-GB" sz="1300" b="1" u="sng" dirty="0"/>
              <a:t>My chosen artist is:</a:t>
            </a:r>
          </a:p>
          <a:p>
            <a:endParaRPr lang="en-GB" sz="1300" b="1" dirty="0"/>
          </a:p>
          <a:p>
            <a:r>
              <a:rPr lang="en-GB" sz="1300" b="1" u="sng" dirty="0"/>
              <a:t>Present your work with research and your own opinion.</a:t>
            </a:r>
          </a:p>
          <a:p>
            <a:endParaRPr lang="en-GB" sz="1300" b="1" dirty="0"/>
          </a:p>
          <a:p>
            <a:pPr lvl="0"/>
            <a:r>
              <a:rPr lang="en-GB" sz="1300" b="1" u="sng" dirty="0"/>
              <a:t>Introduction. </a:t>
            </a:r>
            <a:endParaRPr lang="en-GB" sz="1300" b="1" dirty="0"/>
          </a:p>
          <a:p>
            <a:r>
              <a:rPr lang="en-GB" sz="1300" b="1" u="sng" dirty="0"/>
              <a:t>Glue</a:t>
            </a:r>
            <a:r>
              <a:rPr lang="en-GB" sz="1300" b="1" dirty="0"/>
              <a:t> some examples of your chosen artist’s work. </a:t>
            </a:r>
            <a:r>
              <a:rPr lang="en-GB" sz="1300" b="1" u="sng" dirty="0"/>
              <a:t>Explain</a:t>
            </a:r>
            <a:r>
              <a:rPr lang="en-GB" sz="1300" b="1" dirty="0"/>
              <a:t> you are looking at the artist to help you develop your own ideas further. What do you like about your chosen artist’s work?</a:t>
            </a:r>
          </a:p>
          <a:p>
            <a:endParaRPr lang="en-GB" sz="1300" b="1" dirty="0"/>
          </a:p>
          <a:p>
            <a:pPr lvl="0"/>
            <a:r>
              <a:rPr lang="en-GB" sz="1300" b="1" u="sng" dirty="0"/>
              <a:t>Section one. </a:t>
            </a:r>
            <a:endParaRPr lang="en-GB" sz="1300" b="1" dirty="0"/>
          </a:p>
          <a:p>
            <a:r>
              <a:rPr lang="en-GB" sz="1300" b="1" u="sng" dirty="0"/>
              <a:t>Brief</a:t>
            </a:r>
            <a:r>
              <a:rPr lang="en-GB" sz="1300" b="1" dirty="0"/>
              <a:t> biography of your chosen artist’s life.</a:t>
            </a:r>
          </a:p>
          <a:p>
            <a:endParaRPr lang="en-GB" sz="1300" b="1" dirty="0"/>
          </a:p>
          <a:p>
            <a:pPr lvl="0"/>
            <a:r>
              <a:rPr lang="en-GB" sz="1300" b="1" dirty="0"/>
              <a:t> </a:t>
            </a:r>
            <a:r>
              <a:rPr lang="en-GB" sz="1300" b="1" u="sng" dirty="0"/>
              <a:t>Section two.</a:t>
            </a:r>
            <a:endParaRPr lang="en-GB" sz="1300" b="1" dirty="0"/>
          </a:p>
          <a:p>
            <a:r>
              <a:rPr lang="en-GB" sz="1300" b="1" u="sng" dirty="0"/>
              <a:t>Describe </a:t>
            </a:r>
            <a:r>
              <a:rPr lang="en-GB" sz="1300" b="1" dirty="0"/>
              <a:t>the type of work the artist does. Explain his/her </a:t>
            </a:r>
            <a:r>
              <a:rPr lang="en-GB" sz="1300" b="1" u="sng" dirty="0"/>
              <a:t>ideas behind the work</a:t>
            </a:r>
            <a:r>
              <a:rPr lang="en-GB" sz="1300" b="1" dirty="0"/>
              <a:t>. Explain any </a:t>
            </a:r>
            <a:r>
              <a:rPr lang="en-GB" sz="1300" b="1" u="sng" dirty="0"/>
              <a:t>art movements</a:t>
            </a:r>
            <a:r>
              <a:rPr lang="en-GB" sz="1300" b="1" dirty="0"/>
              <a:t> the artist belonged to.</a:t>
            </a:r>
          </a:p>
          <a:p>
            <a:endParaRPr lang="en-GB" sz="1300" b="1" dirty="0"/>
          </a:p>
          <a:p>
            <a:pPr lvl="0"/>
            <a:r>
              <a:rPr lang="en-GB" sz="1300" b="1" dirty="0"/>
              <a:t> </a:t>
            </a:r>
            <a:r>
              <a:rPr lang="en-GB" sz="1300" b="1" u="sng" dirty="0"/>
              <a:t>Section three.</a:t>
            </a:r>
            <a:endParaRPr lang="en-GB" sz="1300" b="1" dirty="0"/>
          </a:p>
          <a:p>
            <a:r>
              <a:rPr lang="en-GB" sz="1300" b="1" dirty="0"/>
              <a:t>Describe the methods, media and techniques the artist used.</a:t>
            </a:r>
          </a:p>
          <a:p>
            <a:endParaRPr lang="en-GB" sz="1300" b="1" dirty="0"/>
          </a:p>
          <a:p>
            <a:pPr lvl="0"/>
            <a:r>
              <a:rPr lang="en-GB" sz="1300" b="1" u="sng" dirty="0"/>
              <a:t>Section four.</a:t>
            </a:r>
            <a:endParaRPr lang="en-GB" sz="1300" b="1" dirty="0"/>
          </a:p>
          <a:p>
            <a:r>
              <a:rPr lang="en-GB" sz="1300" b="1" dirty="0"/>
              <a:t>Describe how the artist work and ideas link to your own ideas and work.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06" y="3014803"/>
            <a:ext cx="1202459" cy="1494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16" y="2996953"/>
            <a:ext cx="1512168" cy="1512168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02394" y="4585379"/>
            <a:ext cx="4244280" cy="132687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GB" sz="4500" b="1"/>
              <a:t>Use </a:t>
            </a:r>
            <a:r>
              <a:rPr lang="en-GB" sz="4500" b="1" dirty="0"/>
              <a:t>a double page in your sketchbook</a:t>
            </a:r>
          </a:p>
          <a:p>
            <a:pPr>
              <a:buNone/>
            </a:pPr>
            <a:endParaRPr lang="en-GB" sz="1800" b="1" dirty="0"/>
          </a:p>
          <a:p>
            <a:pPr>
              <a:buNone/>
            </a:pPr>
            <a:endParaRPr lang="en-GB" sz="1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2394" y="5380539"/>
            <a:ext cx="4244280" cy="12815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4000" b="1" u="sng" dirty="0"/>
              <a:t>Look at the lists of artists on the pages overleaf for help with this task.</a:t>
            </a:r>
            <a:endParaRPr lang="en-GB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2800" b="1" u="sng" dirty="0"/>
              <a:t>A range of artists</a:t>
            </a:r>
            <a:br>
              <a:rPr lang="en-GB" sz="2800" b="1" u="sng" dirty="0"/>
            </a:br>
            <a:endParaRPr lang="en-GB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b="1" u="sng" dirty="0"/>
              <a:t>Natural Forms and landscapes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1800" b="1" dirty="0"/>
              <a:t>Georgia</a:t>
            </a:r>
            <a:r>
              <a:rPr lang="en-GB" sz="2000" b="1" dirty="0"/>
              <a:t> </a:t>
            </a:r>
            <a:r>
              <a:rPr lang="en-GB" sz="2000" b="1" dirty="0" err="1"/>
              <a:t>O’keeffe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Bill </a:t>
            </a:r>
            <a:r>
              <a:rPr lang="en-GB" sz="2000" b="1" dirty="0" err="1"/>
              <a:t>Jacklin</a:t>
            </a:r>
            <a:endParaRPr lang="en-GB" sz="2000" b="1" dirty="0"/>
          </a:p>
          <a:p>
            <a:pPr>
              <a:buNone/>
            </a:pPr>
            <a:r>
              <a:rPr lang="en-GB" sz="2000" b="1" dirty="0" err="1"/>
              <a:t>Judice</a:t>
            </a:r>
            <a:r>
              <a:rPr lang="en-GB" sz="2000" b="1" dirty="0"/>
              <a:t> Reece (textile on canvas)</a:t>
            </a:r>
          </a:p>
          <a:p>
            <a:pPr>
              <a:buNone/>
            </a:pPr>
            <a:r>
              <a:rPr lang="en-GB" sz="2000" b="1" dirty="0"/>
              <a:t>David </a:t>
            </a:r>
            <a:r>
              <a:rPr lang="en-GB" sz="2000" b="1" dirty="0" err="1"/>
              <a:t>Hockney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Jeff Wall- Photographer</a:t>
            </a:r>
          </a:p>
          <a:p>
            <a:pPr>
              <a:buNone/>
            </a:pPr>
            <a:r>
              <a:rPr lang="en-GB" sz="2000" b="1" dirty="0"/>
              <a:t>Constable</a:t>
            </a:r>
          </a:p>
          <a:p>
            <a:pPr>
              <a:buNone/>
            </a:pPr>
            <a:r>
              <a:rPr lang="en-GB" sz="2000" b="1" dirty="0"/>
              <a:t>Angie </a:t>
            </a:r>
            <a:r>
              <a:rPr lang="en-GB" sz="2000" b="1" dirty="0" err="1"/>
              <a:t>Lewin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Paul Cezanne</a:t>
            </a:r>
          </a:p>
          <a:p>
            <a:pPr>
              <a:buNone/>
            </a:pPr>
            <a:r>
              <a:rPr lang="en-GB" sz="2000" b="1" dirty="0"/>
              <a:t>Sam Taylor Wood</a:t>
            </a:r>
          </a:p>
          <a:p>
            <a:pPr>
              <a:buNone/>
            </a:pPr>
            <a:r>
              <a:rPr lang="en-GB" sz="2000" b="1" dirty="0"/>
              <a:t>Juan Sanchez </a:t>
            </a:r>
            <a:r>
              <a:rPr lang="en-GB" sz="2000" b="1" dirty="0" err="1"/>
              <a:t>Cotan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James </a:t>
            </a:r>
            <a:r>
              <a:rPr lang="en-GB" sz="2000" b="1" dirty="0" err="1"/>
              <a:t>Faiegreave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Peter </a:t>
            </a:r>
            <a:r>
              <a:rPr lang="en-GB" sz="2000" b="1" dirty="0" err="1"/>
              <a:t>doig</a:t>
            </a:r>
            <a:endParaRPr lang="en-GB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b="1" u="sng" dirty="0"/>
              <a:t>The Human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2000" b="1" dirty="0"/>
              <a:t>Mary Ellen Mark (photographer)</a:t>
            </a:r>
          </a:p>
          <a:p>
            <a:pPr>
              <a:buNone/>
            </a:pPr>
            <a:r>
              <a:rPr lang="en-GB" sz="2000" b="1" dirty="0"/>
              <a:t>David </a:t>
            </a:r>
            <a:r>
              <a:rPr lang="en-GB" sz="2000" b="1" dirty="0" err="1"/>
              <a:t>Hockney</a:t>
            </a:r>
            <a:r>
              <a:rPr lang="en-GB" sz="2000" b="1" dirty="0"/>
              <a:t> (photomontage)</a:t>
            </a:r>
          </a:p>
          <a:p>
            <a:pPr>
              <a:buNone/>
            </a:pPr>
            <a:r>
              <a:rPr lang="en-GB" sz="2000" b="1" dirty="0"/>
              <a:t>Francis Bacon (distortion)</a:t>
            </a:r>
          </a:p>
          <a:p>
            <a:pPr>
              <a:buNone/>
            </a:pPr>
            <a:r>
              <a:rPr lang="en-GB" sz="2000" b="1" dirty="0"/>
              <a:t>Freda Kahlo</a:t>
            </a:r>
          </a:p>
          <a:p>
            <a:pPr>
              <a:buNone/>
            </a:pPr>
            <a:r>
              <a:rPr lang="en-GB" sz="2000" b="1" dirty="0"/>
              <a:t>Lucian Freud</a:t>
            </a:r>
          </a:p>
          <a:p>
            <a:pPr>
              <a:buNone/>
            </a:pPr>
            <a:r>
              <a:rPr lang="en-GB" sz="2000" b="1" dirty="0"/>
              <a:t>Chuck close</a:t>
            </a:r>
          </a:p>
          <a:p>
            <a:pPr>
              <a:buNone/>
            </a:pPr>
            <a:r>
              <a:rPr lang="en-GB" sz="2000" b="1" dirty="0"/>
              <a:t>Max Beckmann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u="sng" dirty="0"/>
              <a:t>Imagination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Cornelia Parker (installation)</a:t>
            </a:r>
          </a:p>
          <a:p>
            <a:pPr>
              <a:buNone/>
            </a:pPr>
            <a:r>
              <a:rPr lang="en-GB" sz="2000" b="1" dirty="0"/>
              <a:t>Robert Rauschenberg (mixed media)</a:t>
            </a:r>
          </a:p>
          <a:p>
            <a:pPr>
              <a:buNone/>
            </a:pPr>
            <a:r>
              <a:rPr lang="en-GB" sz="2000" b="1" dirty="0"/>
              <a:t>Hannah Hoch</a:t>
            </a:r>
          </a:p>
          <a:p>
            <a:pPr>
              <a:buNone/>
            </a:pPr>
            <a:r>
              <a:rPr lang="en-GB" sz="2000" b="1" dirty="0" err="1"/>
              <a:t>Mimmo</a:t>
            </a:r>
            <a:r>
              <a:rPr lang="en-GB" sz="2000" b="1" dirty="0"/>
              <a:t> </a:t>
            </a:r>
            <a:r>
              <a:rPr lang="en-GB" sz="2000" b="1" dirty="0" err="1"/>
              <a:t>Rotella</a:t>
            </a:r>
            <a:r>
              <a:rPr lang="en-GB" sz="2000" b="1" dirty="0"/>
              <a:t> (De Collage)</a:t>
            </a:r>
          </a:p>
          <a:p>
            <a:pPr>
              <a:buNone/>
            </a:pPr>
            <a:r>
              <a:rPr lang="en-GB" sz="2000" b="1" dirty="0"/>
              <a:t>Henri Magritte (Surreal)</a:t>
            </a:r>
          </a:p>
          <a:p>
            <a:pPr>
              <a:buNone/>
            </a:pPr>
            <a:r>
              <a:rPr lang="en-GB" sz="2000" b="1" dirty="0"/>
              <a:t>Kurt </a:t>
            </a:r>
            <a:r>
              <a:rPr lang="en-GB" sz="2000" b="1" dirty="0" err="1"/>
              <a:t>Schwitters</a:t>
            </a:r>
            <a:r>
              <a:rPr lang="en-GB" sz="2000" b="1" dirty="0"/>
              <a:t> (collage</a:t>
            </a:r>
          </a:p>
          <a:p>
            <a:pPr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878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Interior, exterior and townscape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2000" b="1" dirty="0"/>
              <a:t>John </a:t>
            </a:r>
            <a:r>
              <a:rPr lang="en-GB" sz="2000" b="1" dirty="0" err="1"/>
              <a:t>Bratby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Robert Delaunay</a:t>
            </a:r>
          </a:p>
          <a:p>
            <a:pPr>
              <a:buNone/>
            </a:pPr>
            <a:r>
              <a:rPr lang="en-GB" sz="2000" b="1" dirty="0" err="1"/>
              <a:t>Phyllida</a:t>
            </a:r>
            <a:r>
              <a:rPr lang="en-GB" sz="2000" b="1" dirty="0"/>
              <a:t> Barlow (Installation)</a:t>
            </a:r>
          </a:p>
          <a:p>
            <a:pPr>
              <a:buNone/>
            </a:pPr>
            <a:r>
              <a:rPr lang="en-GB" sz="2000" b="1" dirty="0"/>
              <a:t>Cyril Power</a:t>
            </a:r>
          </a:p>
          <a:p>
            <a:pPr>
              <a:buNone/>
            </a:pPr>
            <a:r>
              <a:rPr lang="en-GB" sz="2000" b="1" dirty="0"/>
              <a:t>Jeff Wall (photographer).</a:t>
            </a:r>
          </a:p>
          <a:p>
            <a:pPr>
              <a:buNone/>
            </a:pPr>
            <a:r>
              <a:rPr lang="en-GB" sz="2000" b="1" dirty="0" err="1"/>
              <a:t>Anish</a:t>
            </a:r>
            <a:r>
              <a:rPr lang="en-GB" sz="2000" b="1" dirty="0"/>
              <a:t> </a:t>
            </a:r>
            <a:r>
              <a:rPr lang="en-GB" sz="2000" b="1" dirty="0" err="1"/>
              <a:t>Kapoor</a:t>
            </a:r>
            <a:r>
              <a:rPr lang="en-GB" sz="2000" b="1" dirty="0"/>
              <a:t> (sculptor)</a:t>
            </a:r>
          </a:p>
          <a:p>
            <a:pPr>
              <a:buNone/>
            </a:pPr>
            <a:r>
              <a:rPr lang="en-GB" sz="2000" b="1" dirty="0"/>
              <a:t>Anthony Green</a:t>
            </a:r>
          </a:p>
          <a:p>
            <a:pPr>
              <a:buNone/>
            </a:pPr>
            <a:r>
              <a:rPr lang="en-GB" sz="2000" b="1" dirty="0"/>
              <a:t>Edward Hopper</a:t>
            </a:r>
          </a:p>
          <a:p>
            <a:pPr>
              <a:buNone/>
            </a:pPr>
            <a:r>
              <a:rPr lang="en-GB" sz="2000" b="1" dirty="0"/>
              <a:t>Richard Estes</a:t>
            </a:r>
          </a:p>
          <a:p>
            <a:pPr>
              <a:buNone/>
            </a:pPr>
            <a:r>
              <a:rPr lang="en-GB" sz="2000" b="1" dirty="0"/>
              <a:t>Giorgio de Chirico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Objects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2000" b="1" dirty="0" err="1"/>
              <a:t>Jann</a:t>
            </a:r>
            <a:r>
              <a:rPr lang="en-GB" sz="2000" b="1" dirty="0"/>
              <a:t> Haworth (3D)</a:t>
            </a:r>
          </a:p>
          <a:p>
            <a:pPr>
              <a:buNone/>
            </a:pPr>
            <a:r>
              <a:rPr lang="en-GB" sz="2000" b="1" dirty="0"/>
              <a:t>Andreas </a:t>
            </a:r>
            <a:r>
              <a:rPr lang="en-GB" sz="2000" b="1" dirty="0" err="1"/>
              <a:t>Gursky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El </a:t>
            </a:r>
            <a:r>
              <a:rPr lang="en-GB" sz="2000" b="1" dirty="0" err="1"/>
              <a:t>Antatsui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Pablo Picasso</a:t>
            </a:r>
          </a:p>
          <a:p>
            <a:pPr>
              <a:buNone/>
            </a:pPr>
            <a:r>
              <a:rPr lang="en-GB" sz="2000" b="1" dirty="0"/>
              <a:t>Jim Dine</a:t>
            </a:r>
          </a:p>
          <a:p>
            <a:pPr>
              <a:buNone/>
            </a:pPr>
            <a:r>
              <a:rPr lang="en-GB" sz="2000" b="1" dirty="0"/>
              <a:t>John </a:t>
            </a:r>
            <a:r>
              <a:rPr lang="en-GB" sz="2000" b="1" dirty="0" err="1"/>
              <a:t>Wannacott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Audrey Flack</a:t>
            </a:r>
          </a:p>
          <a:p>
            <a:pPr>
              <a:buNone/>
            </a:pPr>
            <a:r>
              <a:rPr lang="en-GB" sz="2000" b="1" dirty="0"/>
              <a:t>Martin Craig Martin</a:t>
            </a:r>
          </a:p>
          <a:p>
            <a:pPr>
              <a:buNone/>
            </a:pPr>
            <a:r>
              <a:rPr lang="en-GB" sz="2000" b="1" dirty="0" err="1"/>
              <a:t>Arman</a:t>
            </a:r>
            <a:r>
              <a:rPr lang="en-GB" sz="2000" b="1" dirty="0"/>
              <a:t> (installation)</a:t>
            </a:r>
          </a:p>
          <a:p>
            <a:pPr>
              <a:buNone/>
            </a:pPr>
            <a:r>
              <a:rPr lang="en-GB" sz="2000" b="1" dirty="0" err="1"/>
              <a:t>Claes</a:t>
            </a:r>
            <a:r>
              <a:rPr lang="en-GB" sz="2000" b="1" dirty="0"/>
              <a:t> Oldenburg (sculptor)</a:t>
            </a:r>
          </a:p>
          <a:p>
            <a:pPr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8751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826768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Surface Textures</a:t>
            </a:r>
          </a:p>
          <a:p>
            <a:pPr>
              <a:buNone/>
            </a:pPr>
            <a:r>
              <a:rPr lang="en-GB" sz="2000" b="1" dirty="0"/>
              <a:t>                         </a:t>
            </a:r>
            <a:endParaRPr lang="en-GB" sz="2000" b="1" u="sng" dirty="0"/>
          </a:p>
          <a:p>
            <a:pPr>
              <a:buNone/>
            </a:pPr>
            <a:r>
              <a:rPr lang="en-GB" sz="2000" b="1" dirty="0"/>
              <a:t>Boyle Family</a:t>
            </a:r>
          </a:p>
          <a:p>
            <a:pPr>
              <a:buNone/>
            </a:pPr>
            <a:r>
              <a:rPr lang="en-GB" sz="2000" b="1" dirty="0"/>
              <a:t>Van Gogh</a:t>
            </a:r>
          </a:p>
          <a:p>
            <a:pPr>
              <a:buNone/>
            </a:pPr>
            <a:r>
              <a:rPr lang="en-GB" sz="2000" b="1" dirty="0"/>
              <a:t>Monet</a:t>
            </a:r>
          </a:p>
          <a:p>
            <a:pPr>
              <a:buNone/>
            </a:pPr>
            <a:r>
              <a:rPr lang="en-GB" sz="2000" b="1" dirty="0"/>
              <a:t>Andy Goldsworthy (Land Art)</a:t>
            </a:r>
          </a:p>
          <a:p>
            <a:pPr>
              <a:buNone/>
            </a:pPr>
            <a:r>
              <a:rPr lang="en-GB" sz="2000" b="1" dirty="0"/>
              <a:t>Julian Schnabel</a:t>
            </a:r>
          </a:p>
          <a:p>
            <a:pPr>
              <a:buNone/>
            </a:pPr>
            <a:r>
              <a:rPr lang="en-GB" sz="2000" b="1" dirty="0"/>
              <a:t>Pierre Bonnard</a:t>
            </a:r>
          </a:p>
          <a:p>
            <a:pPr>
              <a:buNone/>
            </a:pPr>
            <a:r>
              <a:rPr lang="en-GB" sz="2000" b="1" dirty="0"/>
              <a:t>Barbara Hepworth (sculptor)</a:t>
            </a:r>
          </a:p>
          <a:p>
            <a:pPr>
              <a:buNone/>
            </a:pPr>
            <a:r>
              <a:rPr lang="en-GB" sz="2000" b="1" dirty="0"/>
              <a:t>Turner</a:t>
            </a:r>
          </a:p>
          <a:p>
            <a:pPr>
              <a:buNone/>
            </a:pPr>
            <a:r>
              <a:rPr lang="en-GB" sz="2000" b="1" dirty="0"/>
              <a:t>Antonio </a:t>
            </a:r>
            <a:r>
              <a:rPr lang="en-GB" sz="2000" b="1" dirty="0" err="1"/>
              <a:t>Tapies</a:t>
            </a:r>
            <a:r>
              <a:rPr lang="en-GB" sz="2000" b="1" dirty="0"/>
              <a:t> (abstract)</a:t>
            </a:r>
          </a:p>
          <a:p>
            <a:pPr>
              <a:buNone/>
            </a:pPr>
            <a:r>
              <a:rPr lang="en-GB" sz="2000" b="1" dirty="0" err="1"/>
              <a:t>Anslem</a:t>
            </a:r>
            <a:r>
              <a:rPr lang="en-GB" sz="2000" b="1" dirty="0"/>
              <a:t> Kiefer</a:t>
            </a:r>
          </a:p>
          <a:p>
            <a:pPr>
              <a:buNone/>
            </a:pPr>
            <a:r>
              <a:rPr lang="en-GB" sz="2000" b="1" dirty="0"/>
              <a:t>Jiang </a:t>
            </a:r>
            <a:r>
              <a:rPr lang="en-GB" sz="2000" b="1" dirty="0" err="1"/>
              <a:t>Pengvi</a:t>
            </a:r>
            <a:r>
              <a:rPr lang="en-GB" sz="2000" b="1" dirty="0"/>
              <a:t> (installation)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402832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Places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/>
              <a:t>Grayson Perry</a:t>
            </a:r>
          </a:p>
          <a:p>
            <a:pPr>
              <a:buNone/>
            </a:pPr>
            <a:r>
              <a:rPr lang="en-GB" sz="2000" b="1" dirty="0"/>
              <a:t>Andrew Wyeth</a:t>
            </a:r>
          </a:p>
          <a:p>
            <a:pPr>
              <a:buNone/>
            </a:pPr>
            <a:r>
              <a:rPr lang="en-GB" sz="2000" b="1" dirty="0"/>
              <a:t>Ando Hiroshige</a:t>
            </a:r>
          </a:p>
          <a:p>
            <a:pPr>
              <a:buNone/>
            </a:pPr>
            <a:r>
              <a:rPr lang="en-GB" sz="2000" b="1" dirty="0"/>
              <a:t>Atkinson </a:t>
            </a:r>
            <a:r>
              <a:rPr lang="en-GB" sz="2000" b="1" dirty="0" err="1"/>
              <a:t>Grimshaw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Andre Derain</a:t>
            </a:r>
          </a:p>
          <a:p>
            <a:pPr>
              <a:buNone/>
            </a:pPr>
            <a:r>
              <a:rPr lang="en-GB" sz="2000" b="1" dirty="0"/>
              <a:t>Paul Nash</a:t>
            </a:r>
          </a:p>
          <a:p>
            <a:pPr>
              <a:buNone/>
            </a:pPr>
            <a:r>
              <a:rPr lang="en-GB" sz="2000" b="1" dirty="0"/>
              <a:t>George Shaw</a:t>
            </a:r>
          </a:p>
        </p:txBody>
      </p:sp>
    </p:spTree>
    <p:extLst>
      <p:ext uri="{BB962C8B-B14F-4D97-AF65-F5344CB8AC3E}">
        <p14:creationId xmlns:p14="http://schemas.microsoft.com/office/powerpoint/2010/main" val="178934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3312368" cy="1143000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Eight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60849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400" b="1" u="sng"/>
              <a:t>Enlarge</a:t>
            </a:r>
            <a:r>
              <a:rPr lang="en-GB" sz="2400" b="1"/>
              <a:t> </a:t>
            </a:r>
            <a:r>
              <a:rPr lang="en-GB" sz="2400" b="1" dirty="0"/>
              <a:t>your best compositional design to A4 size. </a:t>
            </a:r>
            <a:r>
              <a:rPr lang="en-GB" sz="2400" b="1" u="sng" dirty="0"/>
              <a:t>Experiment</a:t>
            </a:r>
            <a:r>
              <a:rPr lang="en-GB" sz="2400" b="1" dirty="0"/>
              <a:t> with a </a:t>
            </a:r>
            <a:r>
              <a:rPr lang="en-GB" sz="2400" b="1" u="sng" dirty="0"/>
              <a:t>range of media / techniques </a:t>
            </a:r>
            <a:r>
              <a:rPr lang="en-GB" sz="2400" b="1" dirty="0"/>
              <a:t>(paint, collage, expressive colours </a:t>
            </a:r>
            <a:r>
              <a:rPr lang="en-GB" sz="2400" b="1" dirty="0" err="1"/>
              <a:t>etc</a:t>
            </a:r>
            <a:r>
              <a:rPr lang="is-IS" sz="2400" b="1" dirty="0"/>
              <a:t>…</a:t>
            </a:r>
            <a:r>
              <a:rPr lang="en-GB" sz="2400" b="1" dirty="0"/>
              <a:t>). If you intend to work in 3D</a:t>
            </a:r>
            <a:r>
              <a:rPr lang="is-IS" sz="2400" b="1" dirty="0"/>
              <a:t>…create a small maquette / model.</a:t>
            </a:r>
            <a:endParaRPr lang="en-GB" sz="2400" b="1" dirty="0"/>
          </a:p>
        </p:txBody>
      </p:sp>
      <p:pic>
        <p:nvPicPr>
          <p:cNvPr id="5" name="Content Placeholder 4" descr="Illustrator-Minjae-Lee-0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95" y="1600200"/>
            <a:ext cx="1926569" cy="2649033"/>
          </a:xfrm>
        </p:spPr>
      </p:pic>
      <p:pic>
        <p:nvPicPr>
          <p:cNvPr id="6" name="Picture 5" descr="1-dream-landscape-basant-son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743200" cy="2057400"/>
          </a:xfrm>
          <a:prstGeom prst="rect">
            <a:avLst/>
          </a:prstGeom>
        </p:spPr>
      </p:pic>
      <p:pic>
        <p:nvPicPr>
          <p:cNvPr id="7" name="Picture 6" descr="1962 Cinemascop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232248" cy="2942007"/>
          </a:xfrm>
          <a:prstGeom prst="rect">
            <a:avLst/>
          </a:prstGeom>
        </p:spPr>
      </p:pic>
      <p:pic>
        <p:nvPicPr>
          <p:cNvPr id="8" name="Picture 7" descr="41_0067964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29000"/>
            <a:ext cx="2114081" cy="2798048"/>
          </a:xfrm>
          <a:prstGeom prst="rect">
            <a:avLst/>
          </a:prstGeom>
        </p:spPr>
      </p:pic>
      <p:pic>
        <p:nvPicPr>
          <p:cNvPr id="9" name="Picture 8" descr="1987_OLIVER_BEVAN_Westway_Triptych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7152"/>
            <a:ext cx="3427826" cy="1929358"/>
          </a:xfrm>
          <a:prstGeom prst="rect">
            <a:avLst/>
          </a:prstGeom>
        </p:spPr>
      </p:pic>
      <p:pic>
        <p:nvPicPr>
          <p:cNvPr id="10" name="Picture 9" descr="157728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1524000" cy="1520952"/>
          </a:xfrm>
          <a:prstGeom prst="rect">
            <a:avLst/>
          </a:prstGeom>
        </p:spPr>
      </p:pic>
      <p:pic>
        <p:nvPicPr>
          <p:cNvPr id="11" name="Picture 10" descr="246133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1080120" cy="141377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36315" y="274638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52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3168352" cy="1143000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Nine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12776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u="sng" dirty="0"/>
              <a:t>Complete your final design started in class. Use the media you intend to use on your larger class final.</a:t>
            </a:r>
          </a:p>
        </p:txBody>
      </p:sp>
      <p:pic>
        <p:nvPicPr>
          <p:cNvPr id="5" name="Content Placeholder 4" descr="for task 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900955" cy="3915319"/>
          </a:xfrm>
        </p:spPr>
      </p:pic>
      <p:pic>
        <p:nvPicPr>
          <p:cNvPr id="6" name="Picture 5" descr="2225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52893"/>
            <a:ext cx="3168352" cy="2148143"/>
          </a:xfrm>
          <a:prstGeom prst="rect">
            <a:avLst/>
          </a:prstGeom>
        </p:spPr>
      </p:pic>
      <p:pic>
        <p:nvPicPr>
          <p:cNvPr id="7" name="Content Placeholder 4" descr="be creati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872208" cy="1004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8024" y="162880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Take photographs. </a:t>
            </a:r>
            <a:br>
              <a:rPr lang="en-GB" b="1" dirty="0"/>
            </a:br>
            <a:r>
              <a:rPr lang="en-GB" b="1" dirty="0"/>
              <a:t>Annotate your work.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75768" y="271926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AO4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2664296" cy="1143000"/>
          </a:xfr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2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b="1" u="sng" dirty="0"/>
              <a:t>Produce:</a:t>
            </a:r>
            <a:r>
              <a:rPr lang="en-GB" dirty="0"/>
              <a:t> </a:t>
            </a:r>
            <a:r>
              <a:rPr lang="en-GB" b="1" dirty="0"/>
              <a:t>1. </a:t>
            </a:r>
          </a:p>
          <a:p>
            <a:pPr>
              <a:buNone/>
            </a:pPr>
            <a:r>
              <a:rPr lang="en-GB" sz="2000" b="1" dirty="0"/>
              <a:t>An A4 size line drawing. Fill a page. Add contour lines and details to enhance the study.</a:t>
            </a:r>
          </a:p>
          <a:p>
            <a:pPr>
              <a:buNone/>
            </a:pPr>
            <a:r>
              <a:rPr lang="en-GB" sz="2000" b="1" dirty="0"/>
              <a:t>                        </a:t>
            </a:r>
            <a:r>
              <a:rPr lang="en-GB" b="1" dirty="0"/>
              <a:t> 2</a:t>
            </a:r>
            <a:r>
              <a:rPr lang="en-GB" sz="2000" b="1" dirty="0"/>
              <a:t>. </a:t>
            </a:r>
          </a:p>
          <a:p>
            <a:pPr>
              <a:buNone/>
            </a:pPr>
            <a:r>
              <a:rPr lang="en-GB" sz="2000" b="1" dirty="0"/>
              <a:t>An A4 size (full page) shaded study. Use a wide range of tones and details.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1600" b="1" dirty="0"/>
              <a:t>Draw any objects to be found in a room. You might use it later on as the project progresses. </a:t>
            </a:r>
          </a:p>
          <a:p>
            <a:pPr>
              <a:buNone/>
            </a:pPr>
            <a:r>
              <a:rPr lang="en-GB" sz="1600" b="1" dirty="0"/>
              <a:t>Some examples: Ornaments, objects found in the kitchen, food, fruits/vegetables, flowers, plants, shoes, tool box, handbag, school bag, fabrics, technology </a:t>
            </a:r>
            <a:r>
              <a:rPr lang="en-GB" sz="1600" b="1" dirty="0" err="1"/>
              <a:t>etc</a:t>
            </a:r>
            <a:r>
              <a:rPr lang="is-IS" sz="1600" b="1" dirty="0"/>
              <a:t>…</a:t>
            </a:r>
            <a:endParaRPr lang="en-GB" sz="1600" b="1" dirty="0"/>
          </a:p>
        </p:txBody>
      </p:sp>
      <p:pic>
        <p:nvPicPr>
          <p:cNvPr id="5" name="Picture 4" descr="imagesCAWYGIH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2505075" cy="1819275"/>
          </a:xfrm>
          <a:prstGeom prst="rect">
            <a:avLst/>
          </a:prstGeom>
        </p:spPr>
      </p:pic>
      <p:pic>
        <p:nvPicPr>
          <p:cNvPr id="6" name="Picture 5" descr="still_life_pencil_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82374"/>
            <a:ext cx="3136404" cy="2255224"/>
          </a:xfrm>
          <a:prstGeom prst="rect">
            <a:avLst/>
          </a:prstGeom>
        </p:spPr>
      </p:pic>
      <p:pic>
        <p:nvPicPr>
          <p:cNvPr id="7" name="Picture 6" descr="still-life-shoe-sketch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3475946" cy="3359406"/>
          </a:xfrm>
          <a:prstGeom prst="rect">
            <a:avLst/>
          </a:prstGeom>
        </p:spPr>
      </p:pic>
      <p:pic>
        <p:nvPicPr>
          <p:cNvPr id="8" name="Picture 7" descr="draw_a_pear_by_bluelightsaber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1584176" cy="1453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3848" y="378904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Take photographs. </a:t>
            </a:r>
            <a:br>
              <a:rPr lang="en-GB" b="1" dirty="0"/>
            </a:br>
            <a:r>
              <a:rPr lang="en-GB" b="1" dirty="0"/>
              <a:t>Annotate your work.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6315" y="274638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AO3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3240360" cy="1143000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Two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252736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u="sng" dirty="0"/>
              <a:t>Fill</a:t>
            </a:r>
            <a:r>
              <a:rPr lang="en-GB" sz="2400" b="1" dirty="0"/>
              <a:t> a page in your book with 2 sustained (well developed) </a:t>
            </a:r>
            <a:r>
              <a:rPr lang="en-GB" sz="2400" b="1" u="sng" dirty="0"/>
              <a:t>colour studies</a:t>
            </a:r>
            <a:r>
              <a:rPr lang="en-GB" sz="2400" b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000" b="1" dirty="0"/>
              <a:t>Work from observation. Take </a:t>
            </a:r>
            <a:r>
              <a:rPr lang="en-GB" sz="2000" b="1" u="sng" dirty="0"/>
              <a:t>photographs</a:t>
            </a:r>
            <a:r>
              <a:rPr lang="en-GB" sz="2000" b="1" dirty="0"/>
              <a:t> and add them to your book. You may work from </a:t>
            </a:r>
            <a:r>
              <a:rPr lang="en-GB" sz="2000" b="1" u="sng" dirty="0"/>
              <a:t>your own</a:t>
            </a:r>
            <a:r>
              <a:rPr lang="en-GB" sz="2000" b="1" dirty="0"/>
              <a:t> photographs. </a:t>
            </a:r>
          </a:p>
        </p:txBody>
      </p:sp>
      <p:pic>
        <p:nvPicPr>
          <p:cNvPr id="8" name="Picture 7" descr="for task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824536" cy="3396963"/>
          </a:xfrm>
          <a:prstGeom prst="rect">
            <a:avLst/>
          </a:prstGeom>
        </p:spPr>
      </p:pic>
      <p:pic>
        <p:nvPicPr>
          <p:cNvPr id="9" name="Picture 8" descr="_OntheVine_+ColorStudy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3048000" cy="2276475"/>
          </a:xfrm>
          <a:prstGeom prst="rect">
            <a:avLst/>
          </a:prstGeom>
        </p:spPr>
      </p:pic>
      <p:pic>
        <p:nvPicPr>
          <p:cNvPr id="11" name="Picture 10" descr="moo cards cupcake 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1886031" cy="25649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47667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Take photographs. </a:t>
            </a:r>
            <a:br>
              <a:rPr lang="en-GB" b="1" dirty="0"/>
            </a:br>
            <a:r>
              <a:rPr lang="en-GB" b="1" dirty="0"/>
              <a:t>Annotate your work.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64152" y="285916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AO3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3240360" cy="1143000"/>
          </a:xfr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Three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u="sng" dirty="0"/>
              <a:t>Produce</a:t>
            </a:r>
            <a:r>
              <a:rPr lang="en-GB" sz="2400" b="1" dirty="0"/>
              <a:t> a sustained study of a </a:t>
            </a:r>
            <a:r>
              <a:rPr lang="en-GB" sz="2400" b="1" u="sng" dirty="0"/>
              <a:t>view from a window</a:t>
            </a:r>
            <a:r>
              <a:rPr lang="en-GB" sz="2400" b="1" dirty="0"/>
              <a:t>.</a:t>
            </a:r>
          </a:p>
        </p:txBody>
      </p:sp>
      <p:pic>
        <p:nvPicPr>
          <p:cNvPr id="7" name="Content Placeholder 6" descr="imagesCA6QRYSI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901156"/>
            <a:ext cx="2381250" cy="1924050"/>
          </a:xfrm>
        </p:spPr>
      </p:pic>
      <p:pic>
        <p:nvPicPr>
          <p:cNvPr id="5" name="Picture 4" descr="for task 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76646" cy="4355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564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GB" b="1" u="sng" dirty="0"/>
              <a:t>Experiment</a:t>
            </a:r>
            <a:r>
              <a:rPr lang="en-GB" b="1" dirty="0"/>
              <a:t> with a range of media (i.e. paint, biro, collage, photo-montage </a:t>
            </a:r>
            <a:r>
              <a:rPr lang="en-GB" b="1" dirty="0" err="1"/>
              <a:t>etc</a:t>
            </a:r>
            <a:r>
              <a:rPr lang="is-IS" b="1" dirty="0"/>
              <a:t>…</a:t>
            </a:r>
            <a:r>
              <a:rPr lang="en-GB" b="1" dirty="0"/>
              <a:t>)</a:t>
            </a:r>
          </a:p>
          <a:p>
            <a:pPr>
              <a:buNone/>
            </a:pPr>
            <a:r>
              <a:rPr lang="en-GB" b="1" dirty="0"/>
              <a:t>Take photographs (outside/ Inside the house).</a:t>
            </a:r>
          </a:p>
        </p:txBody>
      </p:sp>
      <p:pic>
        <p:nvPicPr>
          <p:cNvPr id="8" name="Picture 7" descr="imagesCA6QRYS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888432" cy="31418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47667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Take photographs. </a:t>
            </a:r>
            <a:br>
              <a:rPr lang="en-GB" b="1" dirty="0"/>
            </a:br>
            <a:r>
              <a:rPr lang="en-GB" b="1" dirty="0"/>
              <a:t>Annotate your work.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24328" y="274638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AO2/3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20688"/>
            <a:ext cx="86924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014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009" y="274638"/>
            <a:ext cx="2736304" cy="1143000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GB" b="1" u="sng" dirty="0"/>
              <a:t>Task Four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5141167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lvl="0"/>
            <a:r>
              <a:rPr lang="en-GB" sz="3000" b="1" dirty="0"/>
              <a:t>Look at the list of artists on the pages overleaf &gt;&gt;&gt;</a:t>
            </a:r>
          </a:p>
          <a:p>
            <a:pPr lvl="0"/>
            <a:endParaRPr lang="en-GB" sz="3000" dirty="0"/>
          </a:p>
          <a:p>
            <a:pPr lvl="0"/>
            <a:r>
              <a:rPr lang="en-GB" sz="3000" b="1" dirty="0"/>
              <a:t>Choose </a:t>
            </a:r>
            <a:r>
              <a:rPr lang="en-GB" sz="3000" b="1" u="sng" dirty="0"/>
              <a:t>5</a:t>
            </a:r>
            <a:r>
              <a:rPr lang="en-GB" sz="3000" b="1" dirty="0"/>
              <a:t> artists for inspiration. Think what could help you with your own work and how would you like to develop it. Write it as an </a:t>
            </a:r>
            <a:r>
              <a:rPr lang="en-GB" sz="3000" b="1" u="sng" dirty="0"/>
              <a:t>introduction. </a:t>
            </a:r>
          </a:p>
          <a:p>
            <a:pPr lvl="0"/>
            <a:endParaRPr lang="en-GB" sz="3000" b="1" u="sng" dirty="0"/>
          </a:p>
          <a:p>
            <a:pPr lvl="0"/>
            <a:r>
              <a:rPr lang="en-GB" sz="3000" b="1" u="sng" dirty="0"/>
              <a:t>Add photographic examples </a:t>
            </a:r>
            <a:r>
              <a:rPr lang="en-GB" sz="3000" b="1" dirty="0"/>
              <a:t>of your chosen artists’ work.</a:t>
            </a:r>
          </a:p>
          <a:p>
            <a:pPr lvl="0"/>
            <a:endParaRPr lang="en-GB" sz="3000" u="sng" dirty="0"/>
          </a:p>
          <a:p>
            <a:pPr lvl="0"/>
            <a:r>
              <a:rPr lang="en-GB" sz="3000" b="1" u="sng" dirty="0"/>
              <a:t>Write</a:t>
            </a:r>
            <a:r>
              <a:rPr lang="en-GB" sz="3000" b="1" dirty="0"/>
              <a:t> the artists’ names and research some information about the </a:t>
            </a:r>
            <a:r>
              <a:rPr lang="en-GB" sz="3000" b="1" u="sng" dirty="0"/>
              <a:t>chosen art work</a:t>
            </a:r>
            <a:r>
              <a:rPr lang="en-GB" sz="3000" b="1" dirty="0"/>
              <a:t>. Write about the </a:t>
            </a:r>
            <a:r>
              <a:rPr lang="en-GB" sz="3000" b="1" u="sng" dirty="0"/>
              <a:t>ideas</a:t>
            </a:r>
            <a:r>
              <a:rPr lang="en-GB" sz="3000" b="1" dirty="0"/>
              <a:t> behind their work, </a:t>
            </a:r>
            <a:r>
              <a:rPr lang="en-GB" sz="3000" b="1" u="sng" dirty="0"/>
              <a:t>techniques used</a:t>
            </a:r>
            <a:r>
              <a:rPr lang="en-GB" sz="3000" b="1" dirty="0"/>
              <a:t>, media applied </a:t>
            </a:r>
            <a:r>
              <a:rPr lang="en-GB" sz="3000" b="1" dirty="0" err="1"/>
              <a:t>etc</a:t>
            </a:r>
            <a:r>
              <a:rPr lang="is-IS" sz="3000" b="1" dirty="0"/>
              <a:t>…</a:t>
            </a:r>
            <a:r>
              <a:rPr lang="en-GB" sz="3000" b="1" dirty="0"/>
              <a:t> Explain your interest in the chosen work and how the artists’ work </a:t>
            </a:r>
            <a:r>
              <a:rPr lang="en-GB" sz="3000" b="1" u="sng" dirty="0"/>
              <a:t>relates</a:t>
            </a:r>
            <a:r>
              <a:rPr lang="en-GB" sz="3000" b="1" dirty="0"/>
              <a:t> to the project theme.</a:t>
            </a:r>
            <a:endParaRPr lang="en-GB" sz="3000" dirty="0"/>
          </a:p>
          <a:p>
            <a:pPr>
              <a:buNone/>
            </a:pP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426" y="1843923"/>
            <a:ext cx="3868374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GB" sz="4500" b="1"/>
              <a:t>Use </a:t>
            </a:r>
            <a:r>
              <a:rPr lang="en-GB" sz="4500" b="1" dirty="0"/>
              <a:t>a double page in your sketchbook</a:t>
            </a:r>
          </a:p>
          <a:p>
            <a:pPr>
              <a:buNone/>
            </a:pPr>
            <a:endParaRPr lang="en-GB" sz="1800" b="1" dirty="0"/>
          </a:p>
          <a:p>
            <a:pPr>
              <a:buNone/>
            </a:pPr>
            <a:endParaRPr lang="en-GB" sz="18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6315" y="274638"/>
            <a:ext cx="1311349" cy="56022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AO1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81497" y="3121345"/>
            <a:ext cx="176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Paula </a:t>
            </a:r>
            <a:r>
              <a:rPr lang="en-US" sz="1600" b="1" dirty="0" err="1">
                <a:solidFill>
                  <a:srgbClr val="FFFF00"/>
                </a:solidFill>
              </a:rPr>
              <a:t>Rego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58" y="4482513"/>
            <a:ext cx="1866805" cy="2206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3752" y="6323142"/>
            <a:ext cx="176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M. C. Escher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00" y="3574389"/>
            <a:ext cx="1666521" cy="30873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76526" y="6329036"/>
            <a:ext cx="176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A</a:t>
            </a:r>
            <a:r>
              <a:rPr lang="en-US" sz="1600" b="1" dirty="0" err="1">
                <a:solidFill>
                  <a:srgbClr val="FFFF00"/>
                </a:solidFill>
              </a:rPr>
              <a:t>ndy</a:t>
            </a:r>
            <a:r>
              <a:rPr lang="en-US" sz="1600" b="1" dirty="0">
                <a:solidFill>
                  <a:srgbClr val="FFFF00"/>
                </a:solidFill>
              </a:rPr>
              <a:t> Goldsworthy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6600" y="2660862"/>
            <a:ext cx="3540157" cy="1825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02" y="274637"/>
            <a:ext cx="2292000" cy="15073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9852" y="1453101"/>
            <a:ext cx="176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A</a:t>
            </a:r>
            <a:r>
              <a:rPr lang="en-US" sz="1600" b="1" dirty="0" err="1">
                <a:solidFill>
                  <a:srgbClr val="FFFF00"/>
                </a:solidFill>
              </a:rPr>
              <a:t>ndrew</a:t>
            </a:r>
            <a:r>
              <a:rPr lang="en-US" sz="1600" b="1" dirty="0">
                <a:solidFill>
                  <a:srgbClr val="FFFF00"/>
                </a:solidFill>
              </a:rPr>
              <a:t> Curtis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296" y="267850"/>
            <a:ext cx="2388944" cy="15186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70265" y="4088516"/>
            <a:ext cx="176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A</a:t>
            </a:r>
            <a:r>
              <a:rPr lang="en-US" sz="1600" b="1" dirty="0" err="1">
                <a:solidFill>
                  <a:srgbClr val="FFFF00"/>
                </a:solidFill>
              </a:rPr>
              <a:t>lyssa</a:t>
            </a:r>
            <a:r>
              <a:rPr lang="en-US" sz="1600" b="1" dirty="0">
                <a:solidFill>
                  <a:srgbClr val="FFFF00"/>
                </a:solidFill>
              </a:rPr>
              <a:t> Monks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3752" y="1461827"/>
            <a:ext cx="1982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Nicholas Kirkwood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2800" b="1" u="sng" dirty="0"/>
              <a:t>A range of artists</a:t>
            </a:r>
            <a:br>
              <a:rPr lang="en-GB" sz="2800" b="1" u="sng" dirty="0"/>
            </a:br>
            <a:endParaRPr lang="en-GB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b="1" u="sng" dirty="0"/>
              <a:t>Natural Forms and landscapes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1800" b="1" dirty="0"/>
              <a:t>Georgia</a:t>
            </a:r>
            <a:r>
              <a:rPr lang="en-GB" sz="2000" b="1" dirty="0"/>
              <a:t> </a:t>
            </a:r>
            <a:r>
              <a:rPr lang="en-GB" sz="2000" b="1" dirty="0" err="1"/>
              <a:t>O’keeffe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Bill </a:t>
            </a:r>
            <a:r>
              <a:rPr lang="en-GB" sz="2000" b="1" dirty="0" err="1"/>
              <a:t>Jacklin</a:t>
            </a:r>
            <a:endParaRPr lang="en-GB" sz="2000" b="1" dirty="0"/>
          </a:p>
          <a:p>
            <a:pPr>
              <a:buNone/>
            </a:pPr>
            <a:r>
              <a:rPr lang="en-GB" sz="2000" b="1" dirty="0" err="1"/>
              <a:t>Judice</a:t>
            </a:r>
            <a:r>
              <a:rPr lang="en-GB" sz="2000" b="1" dirty="0"/>
              <a:t> Reece (textile on canvas)</a:t>
            </a:r>
          </a:p>
          <a:p>
            <a:pPr>
              <a:buNone/>
            </a:pPr>
            <a:r>
              <a:rPr lang="en-GB" sz="2000" b="1" dirty="0"/>
              <a:t>David </a:t>
            </a:r>
            <a:r>
              <a:rPr lang="en-GB" sz="2000" b="1" dirty="0" err="1"/>
              <a:t>Hockney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Jeff Wall- Photographer</a:t>
            </a:r>
          </a:p>
          <a:p>
            <a:pPr>
              <a:buNone/>
            </a:pPr>
            <a:r>
              <a:rPr lang="en-GB" sz="2000" b="1" dirty="0"/>
              <a:t>Constable</a:t>
            </a:r>
          </a:p>
          <a:p>
            <a:pPr>
              <a:buNone/>
            </a:pPr>
            <a:r>
              <a:rPr lang="en-GB" sz="2000" b="1" dirty="0"/>
              <a:t>Angie </a:t>
            </a:r>
            <a:r>
              <a:rPr lang="en-GB" sz="2000" b="1" dirty="0" err="1"/>
              <a:t>Lewin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Paul Cezanne</a:t>
            </a:r>
          </a:p>
          <a:p>
            <a:pPr>
              <a:buNone/>
            </a:pPr>
            <a:r>
              <a:rPr lang="en-GB" sz="2000" b="1" dirty="0"/>
              <a:t>Sam Taylor Wood</a:t>
            </a:r>
          </a:p>
          <a:p>
            <a:pPr>
              <a:buNone/>
            </a:pPr>
            <a:r>
              <a:rPr lang="en-GB" sz="2000" b="1" dirty="0"/>
              <a:t>Juan Sanchez </a:t>
            </a:r>
            <a:r>
              <a:rPr lang="en-GB" sz="2000" b="1" dirty="0" err="1"/>
              <a:t>Cotan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James </a:t>
            </a:r>
            <a:r>
              <a:rPr lang="en-GB" sz="2000" b="1" dirty="0" err="1"/>
              <a:t>Faiegreave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Peter </a:t>
            </a:r>
            <a:r>
              <a:rPr lang="en-GB" sz="2000" b="1" dirty="0" err="1"/>
              <a:t>doig</a:t>
            </a:r>
            <a:endParaRPr lang="en-GB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b="1" u="sng" dirty="0"/>
              <a:t>The Human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2000" b="1" dirty="0"/>
              <a:t>Mary Ellen Mark (photographer)</a:t>
            </a:r>
          </a:p>
          <a:p>
            <a:pPr>
              <a:buNone/>
            </a:pPr>
            <a:r>
              <a:rPr lang="en-GB" sz="2000" b="1" dirty="0"/>
              <a:t>David </a:t>
            </a:r>
            <a:r>
              <a:rPr lang="en-GB" sz="2000" b="1" dirty="0" err="1"/>
              <a:t>Hockney</a:t>
            </a:r>
            <a:r>
              <a:rPr lang="en-GB" sz="2000" b="1" dirty="0"/>
              <a:t> (photomontage)</a:t>
            </a:r>
          </a:p>
          <a:p>
            <a:pPr>
              <a:buNone/>
            </a:pPr>
            <a:r>
              <a:rPr lang="en-GB" sz="2000" b="1" dirty="0"/>
              <a:t>Francis Bacon (distortion)</a:t>
            </a:r>
          </a:p>
          <a:p>
            <a:pPr>
              <a:buNone/>
            </a:pPr>
            <a:r>
              <a:rPr lang="en-GB" sz="2000" b="1" dirty="0"/>
              <a:t>Freda Kahlo</a:t>
            </a:r>
          </a:p>
          <a:p>
            <a:pPr>
              <a:buNone/>
            </a:pPr>
            <a:r>
              <a:rPr lang="en-GB" sz="2000" b="1" dirty="0"/>
              <a:t>Lucian Freud</a:t>
            </a:r>
          </a:p>
          <a:p>
            <a:pPr>
              <a:buNone/>
            </a:pPr>
            <a:r>
              <a:rPr lang="en-GB" sz="2000" b="1" dirty="0"/>
              <a:t>Chuck close</a:t>
            </a:r>
          </a:p>
          <a:p>
            <a:pPr>
              <a:buNone/>
            </a:pPr>
            <a:r>
              <a:rPr lang="en-GB" sz="2000" b="1" dirty="0"/>
              <a:t>Max Beckmann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u="sng" dirty="0"/>
              <a:t>Imagination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Cornelia Parker (installation)</a:t>
            </a:r>
          </a:p>
          <a:p>
            <a:pPr>
              <a:buNone/>
            </a:pPr>
            <a:r>
              <a:rPr lang="en-GB" sz="2000" b="1" dirty="0"/>
              <a:t>Robert Rauschenberg (mixed media)</a:t>
            </a:r>
          </a:p>
          <a:p>
            <a:pPr>
              <a:buNone/>
            </a:pPr>
            <a:r>
              <a:rPr lang="en-GB" sz="2000" b="1" dirty="0"/>
              <a:t>Hannah Hoch</a:t>
            </a:r>
          </a:p>
          <a:p>
            <a:pPr>
              <a:buNone/>
            </a:pPr>
            <a:r>
              <a:rPr lang="en-GB" sz="2000" b="1" dirty="0" err="1"/>
              <a:t>Mimmo</a:t>
            </a:r>
            <a:r>
              <a:rPr lang="en-GB" sz="2000" b="1" dirty="0"/>
              <a:t> </a:t>
            </a:r>
            <a:r>
              <a:rPr lang="en-GB" sz="2000" b="1" dirty="0" err="1"/>
              <a:t>Rotella</a:t>
            </a:r>
            <a:r>
              <a:rPr lang="en-GB" sz="2000" b="1" dirty="0"/>
              <a:t> (De Collage)</a:t>
            </a:r>
          </a:p>
          <a:p>
            <a:pPr>
              <a:buNone/>
            </a:pPr>
            <a:r>
              <a:rPr lang="en-GB" sz="2000" b="1" dirty="0"/>
              <a:t>Henri Magritte (Surreal)</a:t>
            </a:r>
          </a:p>
          <a:p>
            <a:pPr>
              <a:buNone/>
            </a:pPr>
            <a:r>
              <a:rPr lang="en-GB" sz="2000" b="1" dirty="0"/>
              <a:t>Kurt </a:t>
            </a:r>
            <a:r>
              <a:rPr lang="en-GB" sz="2000" b="1" dirty="0" err="1"/>
              <a:t>Schwitters</a:t>
            </a:r>
            <a:r>
              <a:rPr lang="en-GB" sz="2000" b="1" dirty="0"/>
              <a:t> (collage</a:t>
            </a:r>
          </a:p>
          <a:p>
            <a:pPr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4766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Interior, exterior and townscape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2000" b="1" dirty="0"/>
              <a:t>John </a:t>
            </a:r>
            <a:r>
              <a:rPr lang="en-GB" sz="2000" b="1" dirty="0" err="1"/>
              <a:t>Bratby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Robert Delaunay</a:t>
            </a:r>
          </a:p>
          <a:p>
            <a:pPr>
              <a:buNone/>
            </a:pPr>
            <a:r>
              <a:rPr lang="en-GB" sz="2000" b="1" dirty="0" err="1"/>
              <a:t>Phyllida</a:t>
            </a:r>
            <a:r>
              <a:rPr lang="en-GB" sz="2000" b="1" dirty="0"/>
              <a:t> Barlow (Installation)</a:t>
            </a:r>
          </a:p>
          <a:p>
            <a:pPr>
              <a:buNone/>
            </a:pPr>
            <a:r>
              <a:rPr lang="en-GB" sz="2000" b="1" dirty="0"/>
              <a:t>Cyril Power</a:t>
            </a:r>
          </a:p>
          <a:p>
            <a:pPr>
              <a:buNone/>
            </a:pPr>
            <a:r>
              <a:rPr lang="en-GB" sz="2000" b="1" dirty="0"/>
              <a:t>Jeff Wall (photographer).</a:t>
            </a:r>
          </a:p>
          <a:p>
            <a:pPr>
              <a:buNone/>
            </a:pPr>
            <a:r>
              <a:rPr lang="en-GB" sz="2000" b="1" dirty="0" err="1"/>
              <a:t>Anish</a:t>
            </a:r>
            <a:r>
              <a:rPr lang="en-GB" sz="2000" b="1" dirty="0"/>
              <a:t> </a:t>
            </a:r>
            <a:r>
              <a:rPr lang="en-GB" sz="2000" b="1" dirty="0" err="1"/>
              <a:t>Kapoor</a:t>
            </a:r>
            <a:r>
              <a:rPr lang="en-GB" sz="2000" b="1" dirty="0"/>
              <a:t> (sculptor)</a:t>
            </a:r>
          </a:p>
          <a:p>
            <a:pPr>
              <a:buNone/>
            </a:pPr>
            <a:r>
              <a:rPr lang="en-GB" sz="2000" b="1" dirty="0"/>
              <a:t>Anthony Green</a:t>
            </a:r>
          </a:p>
          <a:p>
            <a:pPr>
              <a:buNone/>
            </a:pPr>
            <a:r>
              <a:rPr lang="en-GB" sz="2000" b="1" dirty="0"/>
              <a:t>Edward Hopper</a:t>
            </a:r>
          </a:p>
          <a:p>
            <a:pPr>
              <a:buNone/>
            </a:pPr>
            <a:r>
              <a:rPr lang="en-GB" sz="2000" b="1" dirty="0"/>
              <a:t>Richard Estes</a:t>
            </a:r>
          </a:p>
          <a:p>
            <a:pPr>
              <a:buNone/>
            </a:pPr>
            <a:r>
              <a:rPr lang="en-GB" sz="2000" b="1" dirty="0"/>
              <a:t>Giorgio de Chirico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u="sng" dirty="0"/>
              <a:t>Objects</a:t>
            </a:r>
          </a:p>
          <a:p>
            <a:pPr>
              <a:buNone/>
            </a:pPr>
            <a:endParaRPr lang="en-GB" sz="2000" b="1" u="sng" dirty="0"/>
          </a:p>
          <a:p>
            <a:pPr>
              <a:buNone/>
            </a:pPr>
            <a:r>
              <a:rPr lang="en-GB" sz="2000" b="1" dirty="0" err="1"/>
              <a:t>Jann</a:t>
            </a:r>
            <a:r>
              <a:rPr lang="en-GB" sz="2000" b="1" dirty="0"/>
              <a:t> Haworth (3D)</a:t>
            </a:r>
          </a:p>
          <a:p>
            <a:pPr>
              <a:buNone/>
            </a:pPr>
            <a:r>
              <a:rPr lang="en-GB" sz="2000" b="1" dirty="0"/>
              <a:t>Andreas </a:t>
            </a:r>
            <a:r>
              <a:rPr lang="en-GB" sz="2000" b="1" dirty="0" err="1"/>
              <a:t>Gursky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El </a:t>
            </a:r>
            <a:r>
              <a:rPr lang="en-GB" sz="2000" b="1" dirty="0" err="1"/>
              <a:t>Antatsui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Pablo Picasso</a:t>
            </a:r>
          </a:p>
          <a:p>
            <a:pPr>
              <a:buNone/>
            </a:pPr>
            <a:r>
              <a:rPr lang="en-GB" sz="2000" b="1" dirty="0"/>
              <a:t>Jim Dine</a:t>
            </a:r>
          </a:p>
          <a:p>
            <a:pPr>
              <a:buNone/>
            </a:pPr>
            <a:r>
              <a:rPr lang="en-GB" sz="2000" b="1" dirty="0"/>
              <a:t>John </a:t>
            </a:r>
            <a:r>
              <a:rPr lang="en-GB" sz="2000" b="1" dirty="0" err="1"/>
              <a:t>Wannacott</a:t>
            </a:r>
            <a:endParaRPr lang="en-GB" sz="2000" b="1" dirty="0"/>
          </a:p>
          <a:p>
            <a:pPr>
              <a:buNone/>
            </a:pPr>
            <a:r>
              <a:rPr lang="en-GB" sz="2000" b="1" dirty="0"/>
              <a:t>Audrey Flack</a:t>
            </a:r>
          </a:p>
          <a:p>
            <a:pPr>
              <a:buNone/>
            </a:pPr>
            <a:r>
              <a:rPr lang="en-GB" sz="2000" b="1" dirty="0"/>
              <a:t>Martin Craig Martin</a:t>
            </a:r>
          </a:p>
          <a:p>
            <a:pPr>
              <a:buNone/>
            </a:pPr>
            <a:r>
              <a:rPr lang="en-GB" sz="2000" b="1" dirty="0" err="1"/>
              <a:t>Arman</a:t>
            </a:r>
            <a:r>
              <a:rPr lang="en-GB" sz="2000" b="1" dirty="0"/>
              <a:t> (installation)</a:t>
            </a:r>
          </a:p>
          <a:p>
            <a:pPr>
              <a:buNone/>
            </a:pPr>
            <a:r>
              <a:rPr lang="en-GB" sz="2000" b="1" dirty="0" err="1"/>
              <a:t>Claes</a:t>
            </a:r>
            <a:r>
              <a:rPr lang="en-GB" sz="2000" b="1" dirty="0"/>
              <a:t> Oldenburg (sculptor)</a:t>
            </a:r>
          </a:p>
          <a:p>
            <a:pPr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9664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1159</Words>
  <Application>Microsoft Office PowerPoint</Application>
  <PresentationFormat>On-screen Show (4:3)</PresentationFormat>
  <Paragraphs>261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Task One</vt:lpstr>
      <vt:lpstr>Task Two</vt:lpstr>
      <vt:lpstr>Task Three</vt:lpstr>
      <vt:lpstr>PowerPoint Presentation</vt:lpstr>
      <vt:lpstr>PowerPoint Presentation</vt:lpstr>
      <vt:lpstr>Task Four</vt:lpstr>
      <vt:lpstr>A range of artists </vt:lpstr>
      <vt:lpstr>PowerPoint Presentation</vt:lpstr>
      <vt:lpstr>PowerPoint Presentation</vt:lpstr>
      <vt:lpstr>Task Five</vt:lpstr>
      <vt:lpstr>Task Six</vt:lpstr>
      <vt:lpstr>Task Seven</vt:lpstr>
      <vt:lpstr>A range of artists </vt:lpstr>
      <vt:lpstr>PowerPoint Presentation</vt:lpstr>
      <vt:lpstr>PowerPoint Presentation</vt:lpstr>
      <vt:lpstr>Task Eight</vt:lpstr>
      <vt:lpstr>Task Nine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erliza</dc:creator>
  <cp:lastModifiedBy>Francis Glancy</cp:lastModifiedBy>
  <cp:revision>68</cp:revision>
  <cp:lastPrinted>2017-09-04T11:59:12Z</cp:lastPrinted>
  <dcterms:created xsi:type="dcterms:W3CDTF">2014-02-17T14:49:14Z</dcterms:created>
  <dcterms:modified xsi:type="dcterms:W3CDTF">2018-01-23T10:43:42Z</dcterms:modified>
</cp:coreProperties>
</file>